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549" r:id="rId4"/>
    <p:sldId id="546" r:id="rId5"/>
    <p:sldId id="262" r:id="rId6"/>
    <p:sldId id="548" r:id="rId7"/>
    <p:sldId id="263" r:id="rId8"/>
    <p:sldId id="550" r:id="rId9"/>
    <p:sldId id="551" r:id="rId10"/>
    <p:sldId id="552" r:id="rId11"/>
    <p:sldId id="553" r:id="rId12"/>
    <p:sldId id="554" r:id="rId13"/>
    <p:sldId id="555" r:id="rId14"/>
    <p:sldId id="556" r:id="rId15"/>
    <p:sldId id="557" r:id="rId16"/>
    <p:sldId id="558" r:id="rId17"/>
    <p:sldId id="559" r:id="rId18"/>
    <p:sldId id="273" r:id="rId19"/>
    <p:sldId id="275" r:id="rId20"/>
    <p:sldId id="274" r:id="rId21"/>
    <p:sldId id="280" r:id="rId22"/>
    <p:sldId id="544" r:id="rId23"/>
    <p:sldId id="283" r:id="rId24"/>
    <p:sldId id="545" r:id="rId25"/>
    <p:sldId id="547" r:id="rId26"/>
    <p:sldId id="277" r:id="rId27"/>
    <p:sldId id="282" r:id="rId28"/>
    <p:sldId id="281" r:id="rId29"/>
    <p:sldId id="267" r:id="rId30"/>
    <p:sldId id="270" r:id="rId31"/>
    <p:sldId id="290" r:id="rId32"/>
    <p:sldId id="291" r:id="rId3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tif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684DF-76B3-4E49-B820-BAD6E80F3004}" type="datetimeFigureOut">
              <a:rPr lang="en-DE" smtClean="0"/>
              <a:t>03.11.22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EE87-501F-E447-A769-8D5D03FDAA3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599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03.11.22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13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03.11.22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911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03.11.22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89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03.11.22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71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03.11.22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18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03.11.22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1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03.11.22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21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03.11.22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64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03.11.22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552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03.11.22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3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03.11.22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914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03.11.22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38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2.02877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6.02039" TargetMode="External"/><Relationship Id="rId4" Type="http://schemas.openxmlformats.org/officeDocument/2006/relationships/hyperlink" Target="https://arxiv.org/abs/2106.0134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1-04301-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87647-9822-8B75-3356-B1F731F437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8FD683-27EB-B865-C87F-8ECE302A29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DE" dirty="0"/>
              <a:t>Understanding Machine Learning</a:t>
            </a:r>
          </a:p>
          <a:p>
            <a:endParaRPr lang="en-DE" dirty="0"/>
          </a:p>
          <a:p>
            <a:r>
              <a:rPr lang="en-DE" dirty="0"/>
              <a:t>October 2022</a:t>
            </a:r>
          </a:p>
          <a:p>
            <a:r>
              <a:rPr lang="en-DE" dirty="0"/>
              <a:t>Felix Wick</a:t>
            </a:r>
          </a:p>
        </p:txBody>
      </p:sp>
    </p:spTree>
    <p:extLst>
      <p:ext uri="{BB962C8B-B14F-4D97-AF65-F5344CB8AC3E}">
        <p14:creationId xmlns:p14="http://schemas.microsoft.com/office/powerpoint/2010/main" val="4999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Action-Value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10</a:t>
            </a:fld>
            <a:endParaRPr lang="en-DE"/>
          </a:p>
        </p:txBody>
      </p:sp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4D9C31E0-F7B2-DE0A-489F-479271D287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69" y="2081522"/>
            <a:ext cx="8373211" cy="10555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73D254-772B-31F3-38E9-4ECF90DE6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369" y="4072072"/>
            <a:ext cx="8966200" cy="10476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F83167-9319-657A-D7CE-890312B22106}"/>
              </a:ext>
            </a:extLst>
          </p:cNvPr>
          <p:cNvSpPr txBox="1"/>
          <p:nvPr/>
        </p:nvSpPr>
        <p:spPr>
          <a:xfrm>
            <a:off x="598566" y="3887406"/>
            <a:ext cx="2237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ction-value function: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4481D9-75A5-64D0-BE98-87EF1DB03512}"/>
              </a:ext>
            </a:extLst>
          </p:cNvPr>
          <p:cNvSpPr txBox="1"/>
          <p:nvPr/>
        </p:nvSpPr>
        <p:spPr>
          <a:xfrm>
            <a:off x="592369" y="1887228"/>
            <a:ext cx="2115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state</a:t>
            </a:r>
            <a:r>
              <a:rPr lang="en-DE" dirty="0"/>
              <a:t>-value function:</a:t>
            </a:r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3841-858C-1656-7BBA-5E7B1428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Bellman Optimality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BBFB-FCE9-647A-1FC7-6569EA07E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57422"/>
            <a:ext cx="10515600" cy="11195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r</a:t>
            </a:r>
            <a:r>
              <a:rPr lang="en-DE" dirty="0"/>
              <a:t>arely possible to find in practice (model of environment, Markov property, computational resources)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pproximate solutions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A1506-9359-859D-6D7F-D961EEBB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F6A4B1BF-1602-762C-E6DD-26EC8A76A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67" y="1932425"/>
            <a:ext cx="7122224" cy="28832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FA9EE1-5C2A-8627-443E-7401F660AA0B}"/>
              </a:ext>
            </a:extLst>
          </p:cNvPr>
          <p:cNvSpPr txBox="1"/>
          <p:nvPr/>
        </p:nvSpPr>
        <p:spPr>
          <a:xfrm>
            <a:off x="592369" y="1507025"/>
            <a:ext cx="1869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</a:t>
            </a:r>
            <a:r>
              <a:rPr lang="en-DE" dirty="0"/>
              <a:t>ptimal solutions:</a:t>
            </a:r>
          </a:p>
        </p:txBody>
      </p:sp>
    </p:spTree>
    <p:extLst>
      <p:ext uri="{BB962C8B-B14F-4D97-AF65-F5344CB8AC3E}">
        <p14:creationId xmlns:p14="http://schemas.microsoft.com/office/powerpoint/2010/main" val="309133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Bootstrapping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703992" y="2785109"/>
            <a:ext cx="2771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 (DP)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255046" y="2785109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5109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750679" y="5574694"/>
            <a:ext cx="2695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</a:t>
            </a:r>
          </a:p>
          <a:p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5025887" y="5570978"/>
            <a:ext cx="17931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</a:t>
            </a:r>
          </a:p>
          <a:p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8814162" y="5570978"/>
            <a:ext cx="2089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</a:t>
            </a:r>
          </a:p>
          <a:p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</p:spTree>
    <p:extLst>
      <p:ext uri="{BB962C8B-B14F-4D97-AF65-F5344CB8AC3E}">
        <p14:creationId xmlns:p14="http://schemas.microsoft.com/office/powerpoint/2010/main" val="2912050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A429D-3990-790C-A287-D0A9B87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Policy Iteration (Dynamic Programming)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253C-38C8-D945-44C2-0A3E4C5B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582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approximate policy and value function</a:t>
            </a:r>
          </a:p>
          <a:p>
            <a:pPr marL="0" indent="0">
              <a:buNone/>
            </a:pPr>
            <a:r>
              <a:rPr lang="en-GB" sz="2000" b="0" dirty="0"/>
              <a:t>iterative </a:t>
            </a:r>
            <a:r>
              <a:rPr lang="en-GB" sz="2000" dirty="0"/>
              <a:t>policy evaluation</a:t>
            </a:r>
            <a:r>
              <a:rPr lang="en-GB" sz="2000" b="0" dirty="0"/>
              <a:t> (p</a:t>
            </a:r>
            <a:r>
              <a:rPr lang="en-DE" sz="2000" b="0" dirty="0"/>
              <a:t>rediction) of value function with current policy (by means of Bellman expectation equation) by update rule: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b="0" dirty="0"/>
          </a:p>
          <a:p>
            <a:endParaRPr lang="en-GB" sz="2000" b="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policy improvement </a:t>
            </a:r>
            <a:r>
              <a:rPr lang="en-GB" sz="2000" b="0" dirty="0"/>
              <a:t>(c</a:t>
            </a:r>
            <a:r>
              <a:rPr lang="en-DE" sz="2000" b="0" dirty="0"/>
              <a:t>ontrol) by adjusting policy to act greedy with respect to value function of current policy</a:t>
            </a:r>
          </a:p>
          <a:p>
            <a:pPr marL="571500" lvl="1" indent="-342900"/>
            <a:r>
              <a:rPr lang="en-GB" sz="2000" dirty="0"/>
              <a:t>p</a:t>
            </a:r>
            <a:r>
              <a:rPr lang="en-DE" sz="2000" dirty="0"/>
              <a:t>olicy iteration: </a:t>
            </a:r>
          </a:p>
          <a:p>
            <a:pPr marL="571500" lvl="1" indent="-342900"/>
            <a:r>
              <a:rPr lang="en-GB" sz="2000" dirty="0"/>
              <a:t>v</a:t>
            </a:r>
            <a:r>
              <a:rPr lang="en-DE" sz="2000" dirty="0"/>
              <a:t>alue iteration (combination of policy improvement and evaluation steps):</a:t>
            </a:r>
            <a:endParaRPr lang="en-DE" sz="2000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97F6-499E-C15E-A171-09406D83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C364951-09F6-1EE0-1328-6DF155215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51089"/>
            <a:ext cx="4939991" cy="9558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42754F-2FCD-7536-9301-FE81E76ED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195" y="4670447"/>
            <a:ext cx="5988206" cy="441974"/>
          </a:xfrm>
          <a:prstGeom prst="rect">
            <a:avLst/>
          </a:prstGeom>
        </p:spPr>
      </p:pic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ECADBEF-A1C0-0A6C-474F-89715729C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7342" y="5458118"/>
            <a:ext cx="5988207" cy="12338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30BB2B-856B-1E19-5E76-FAB24AFCBD5A}"/>
              </a:ext>
            </a:extLst>
          </p:cNvPr>
          <p:cNvSpPr txBox="1"/>
          <p:nvPr/>
        </p:nvSpPr>
        <p:spPr>
          <a:xfrm>
            <a:off x="838200" y="6559121"/>
            <a:ext cx="5509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update rule according to </a:t>
            </a:r>
            <a:r>
              <a:rPr lang="en-DE" dirty="0"/>
              <a:t>Bellman optimality equation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34B86F-FFB1-4CB8-9F28-02B7C531DC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5464" y="2124488"/>
            <a:ext cx="2773839" cy="41670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258D34D-A4A7-0009-28C9-35EC67C29A29}"/>
              </a:ext>
            </a:extLst>
          </p:cNvPr>
          <p:cNvSpPr txBox="1"/>
          <p:nvPr/>
        </p:nvSpPr>
        <p:spPr>
          <a:xfrm>
            <a:off x="9614231" y="1478157"/>
            <a:ext cx="1949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</a:t>
            </a:r>
            <a:r>
              <a:rPr lang="en-DE" dirty="0"/>
              <a:t>ontinuous mutual improvement: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D54436F-7227-6B51-FA9E-AC6162745538}"/>
              </a:ext>
            </a:extLst>
          </p:cNvPr>
          <p:cNvSpPr/>
          <p:nvPr/>
        </p:nvSpPr>
        <p:spPr>
          <a:xfrm>
            <a:off x="9263162" y="1401480"/>
            <a:ext cx="2773839" cy="5062666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61603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B03E-1A17-7301-86C2-51FB9F9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Update Rule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13DB9-41B0-ED71-FD05-45D583EB1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82FC9A-586B-9BE3-F02E-16501855D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828011"/>
            <a:ext cx="11506200" cy="901700"/>
          </a:xfrm>
          <a:prstGeom prst="rect">
            <a:avLst/>
          </a:prstGeom>
        </p:spPr>
      </p:pic>
      <p:pic>
        <p:nvPicPr>
          <p:cNvPr id="12" name="Picture 11" descr="A picture containing clock&#10;&#10;Description automatically generated">
            <a:extLst>
              <a:ext uri="{FF2B5EF4-FFF2-40B4-BE49-F238E27FC236}">
                <a16:creationId xmlns:a16="http://schemas.microsoft.com/office/drawing/2014/main" id="{C67EEAC5-F87F-BE18-E169-19EE6A98B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4546" y="3828080"/>
            <a:ext cx="6462907" cy="10083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3DA079-1579-750D-522B-37FA28839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975" y="4819658"/>
            <a:ext cx="9590050" cy="1054507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66E22A9-5628-D549-7A89-B2413453DB8F}"/>
              </a:ext>
            </a:extLst>
          </p:cNvPr>
          <p:cNvSpPr/>
          <p:nvPr/>
        </p:nvSpPr>
        <p:spPr>
          <a:xfrm>
            <a:off x="342900" y="1828011"/>
            <a:ext cx="11588905" cy="9017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8C72B4-81C1-28D4-3C2D-2EC003249644}"/>
              </a:ext>
            </a:extLst>
          </p:cNvPr>
          <p:cNvSpPr txBox="1"/>
          <p:nvPr/>
        </p:nvSpPr>
        <p:spPr>
          <a:xfrm>
            <a:off x="341338" y="5162245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TD: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622A72-CAD0-6D91-F357-5917116057CD}"/>
              </a:ext>
            </a:extLst>
          </p:cNvPr>
          <p:cNvSpPr txBox="1"/>
          <p:nvPr/>
        </p:nvSpPr>
        <p:spPr>
          <a:xfrm>
            <a:off x="341338" y="4147578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MC:</a:t>
            </a:r>
          </a:p>
        </p:txBody>
      </p:sp>
    </p:spTree>
    <p:extLst>
      <p:ext uri="{BB962C8B-B14F-4D97-AF65-F5344CB8AC3E}">
        <p14:creationId xmlns:p14="http://schemas.microsoft.com/office/powerpoint/2010/main" val="576623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9201-6670-5181-895D-9277FC26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On-Policy TD Control: SARSA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6ADA8-8CEF-8FFE-F942-29A82FF08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eneralized policy iteration:</a:t>
            </a:r>
          </a:p>
          <a:p>
            <a:pPr marL="0" indent="0">
              <a:buNone/>
            </a:pPr>
            <a:r>
              <a:rPr lang="en-DE" dirty="0"/>
              <a:t>estimating action-value function Q for current behavior policy π</a:t>
            </a:r>
          </a:p>
          <a:p>
            <a:endParaRPr lang="en-DE" dirty="0"/>
          </a:p>
          <a:p>
            <a:endParaRPr lang="en-DE" dirty="0"/>
          </a:p>
          <a:p>
            <a:endParaRPr lang="en-DE" dirty="0"/>
          </a:p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hange policy toward greediness with respect to Q (exploration for example via epsilon-greedy policy)</a:t>
            </a:r>
          </a:p>
          <a:p>
            <a:pPr marL="0" indent="0" algn="ctr">
              <a:buNone/>
            </a:pPr>
            <a:r>
              <a:rPr lang="en-GB" dirty="0"/>
              <a:t>u</a:t>
            </a:r>
            <a:r>
              <a:rPr lang="en-DE" dirty="0"/>
              <a:t>pdate: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B4404-4961-203F-C157-77377CE6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6FD5C-8E62-42C2-234D-BA39B26D7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433" y="3306263"/>
            <a:ext cx="5564457" cy="535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77BCA-4343-A8AF-6B24-39F46E28B998}"/>
              </a:ext>
            </a:extLst>
          </p:cNvPr>
          <p:cNvSpPr txBox="1"/>
          <p:nvPr/>
        </p:nvSpPr>
        <p:spPr>
          <a:xfrm>
            <a:off x="1739590" y="2821262"/>
            <a:ext cx="17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S      A  R     S     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E5EAB7-F2FB-2D3D-4ADB-F8E76E8E0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433" y="5722559"/>
            <a:ext cx="8828824" cy="709183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2A2FF9-8DF2-F928-3B33-4816A50C1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0778" y="5459247"/>
            <a:ext cx="294678" cy="100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68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Off-Policy TD Control: Q-Learning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FBD41-C3F8-C70F-2AEC-034FAD14B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estimate action-value function Q directly approximating optimal action-value function (independent of policy being followed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DE" sz="2400" dirty="0"/>
              <a:t>potentially off-policy)</a:t>
            </a:r>
          </a:p>
          <a:p>
            <a:pPr marL="0" indent="0">
              <a:buNone/>
            </a:pPr>
            <a:r>
              <a:rPr lang="en-GB" sz="2400" dirty="0"/>
              <a:t>policy just determines which state-action pairs are visited and updated </a:t>
            </a:r>
          </a:p>
          <a:p>
            <a:pPr marL="0" indent="0" algn="ctr">
              <a:buNone/>
            </a:pPr>
            <a:r>
              <a:rPr lang="en-GB" sz="2400" dirty="0"/>
              <a:t>u</a:t>
            </a:r>
            <a:r>
              <a:rPr lang="en-DE" sz="2400" dirty="0"/>
              <a:t>pdate:</a:t>
            </a:r>
          </a:p>
          <a:p>
            <a:pPr marL="0" indent="0">
              <a:buNone/>
            </a:pPr>
            <a:endParaRPr lang="en-DE" sz="2400" dirty="0"/>
          </a:p>
          <a:p>
            <a:pPr marL="0" indent="0" algn="ctr">
              <a:buNone/>
            </a:pPr>
            <a:endParaRPr lang="en-DE" sz="2400" dirty="0"/>
          </a:p>
          <a:p>
            <a:pPr marL="0" indent="0" algn="ctr">
              <a:buNone/>
            </a:pPr>
            <a:r>
              <a:rPr lang="en-DE" sz="2400" dirty="0"/>
              <a:t>expected Sarsa</a:t>
            </a:r>
            <a:r>
              <a:rPr lang="en-DE" sz="2800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1D840B-02BB-75BB-C5A8-13D9CDAAD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324" y="3472575"/>
            <a:ext cx="8828823" cy="815433"/>
          </a:xfrm>
          <a:prstGeom prst="rect">
            <a:avLst/>
          </a:prstGeom>
        </p:spPr>
      </p:pic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0E09DB-791F-EDD3-135A-AA52D917E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0950" y="3349875"/>
            <a:ext cx="722850" cy="10608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C56E8A-18FB-EC01-DCD4-DD6A74F3C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433" y="4908342"/>
            <a:ext cx="9237815" cy="7091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0B765A-124B-26E8-17F2-B2D8ED215C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6863" y="5681519"/>
            <a:ext cx="8161385" cy="758981"/>
          </a:xfrm>
          <a:prstGeom prst="rect">
            <a:avLst/>
          </a:prstGeom>
        </p:spPr>
      </p:pic>
      <p:pic>
        <p:nvPicPr>
          <p:cNvPr id="9" name="Picture 8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CDCBA99-CEDA-CD29-C75C-8B1FD2241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7772" y="4908342"/>
            <a:ext cx="722850" cy="103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Summary: Update Characteristics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268918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150220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700222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774239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2805643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286001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589082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397190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8585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Reinforcement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C0BFC7-72BD-9D93-A4E0-82BA247F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8097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Limitation of Tabular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tabular methods simply memorize observed data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tabular</a:t>
            </a:r>
            <a:r>
              <a:rPr lang="de-DE" dirty="0"/>
              <a:t> </a:t>
            </a:r>
            <a:r>
              <a:rPr lang="de-DE" dirty="0" err="1"/>
              <a:t>solution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: large </a:t>
            </a:r>
            <a:r>
              <a:rPr lang="de-DE" dirty="0" err="1"/>
              <a:t>state</a:t>
            </a:r>
            <a:r>
              <a:rPr lang="de-DE" dirty="0"/>
              <a:t>/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spaces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curse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dimensionality</a:t>
            </a:r>
            <a:endParaRPr lang="de-DE" dirty="0">
              <a:sym typeface="Wingdings" pitchFamily="2" charset="2"/>
            </a:endParaRPr>
          </a:p>
          <a:p>
            <a:pPr marL="342900" indent="-342900"/>
            <a:endParaRPr lang="de-DE" dirty="0"/>
          </a:p>
          <a:p>
            <a:pPr marL="0" indent="0">
              <a:buNone/>
            </a:pP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generalization</a:t>
            </a:r>
            <a:r>
              <a:rPr lang="de-DE" dirty="0"/>
              <a:t>: </a:t>
            </a:r>
            <a:r>
              <a:rPr lang="de-DE" dirty="0" err="1"/>
              <a:t>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rescue</a:t>
            </a:r>
            <a:endParaRPr lang="de-DE" dirty="0"/>
          </a:p>
          <a:p>
            <a:r>
              <a:rPr lang="de-DE" dirty="0"/>
              <a:t>non-linear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approximation</a:t>
            </a:r>
            <a:endParaRPr lang="de-DE" dirty="0"/>
          </a:p>
          <a:p>
            <a:r>
              <a:rPr lang="de-DE" dirty="0" err="1"/>
              <a:t>nowadays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deep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reinforcement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learning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E220-F6B8-09A9-4663-EFAB3EE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2608-0A86-BFD4-C06E-1A9325966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reinforcement learning (RL): </a:t>
            </a:r>
          </a:p>
          <a:p>
            <a:pPr marL="0" indent="0">
              <a:buNone/>
            </a:pPr>
            <a:r>
              <a:rPr lang="en-GB" sz="2600" dirty="0"/>
              <a:t>formalization of sequential decision making of software</a:t>
            </a:r>
            <a:r>
              <a:rPr lang="en-DE" sz="2600" dirty="0"/>
              <a:t> agent interacting with environment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0971B2-FD1C-52C8-1EA4-6B8FB61BD757}"/>
              </a:ext>
            </a:extLst>
          </p:cNvPr>
          <p:cNvGrpSpPr/>
          <p:nvPr/>
        </p:nvGrpSpPr>
        <p:grpSpPr>
          <a:xfrm>
            <a:off x="4720806" y="3190718"/>
            <a:ext cx="2750387" cy="2986245"/>
            <a:chOff x="4623579" y="1771810"/>
            <a:chExt cx="2750387" cy="29862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F14FA-5CD0-19C2-6EE7-688420177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438C21-2B0B-B4BD-4B42-6AAD917F6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1A7730-A865-3E78-2E6A-F69A453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70C63-D3DC-A43C-D62D-538565C1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577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C1E6-961E-5FB6-3A7C-C8EE01E3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Approximate Solution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F99D0-CFDF-27C8-3365-520B76541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85000" lnSpcReduction="20000"/>
          </a:bodyPr>
          <a:lstStyle/>
          <a:p>
            <a:r>
              <a:rPr lang="en-DE" dirty="0"/>
              <a:t>value-function as parametrized functional form of state s with weight vector w (instead of table)</a:t>
            </a:r>
          </a:p>
          <a:p>
            <a:r>
              <a:rPr lang="en-GB" dirty="0"/>
              <a:t>w</a:t>
            </a:r>
            <a:r>
              <a:rPr lang="en-DE" dirty="0"/>
              <a:t> contains parameters for different features describing </a:t>
            </a:r>
            <a:r>
              <a:rPr lang="en-DE" i="1" dirty="0"/>
              <a:t>s</a:t>
            </a:r>
            <a:r>
              <a:rPr lang="en-DE" dirty="0"/>
              <a:t> (e.g., connection weights in neural network)</a:t>
            </a:r>
          </a:p>
        </p:txBody>
      </p:sp>
      <p:pic>
        <p:nvPicPr>
          <p:cNvPr id="4" name="Picture 3" descr="A close up of a clock&#10;&#10;Description automatically generated">
            <a:extLst>
              <a:ext uri="{FF2B5EF4-FFF2-40B4-BE49-F238E27FC236}">
                <a16:creationId xmlns:a16="http://schemas.microsoft.com/office/drawing/2014/main" id="{C4AA7A07-9B63-6AF5-F384-F631EFC53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722" y="3120451"/>
            <a:ext cx="4765691" cy="913968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54AB8FC-0457-45C5-A25E-64F0420DF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290" y="4169131"/>
            <a:ext cx="5186556" cy="1313479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E93720-3511-D398-ECE6-E13DE618C9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409" y="5617322"/>
            <a:ext cx="4578319" cy="7962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B6194B-5D9D-F993-C1A8-AB067CECF3B8}"/>
              </a:ext>
            </a:extLst>
          </p:cNvPr>
          <p:cNvSpPr txBox="1"/>
          <p:nvPr/>
        </p:nvSpPr>
        <p:spPr>
          <a:xfrm>
            <a:off x="689643" y="3258957"/>
            <a:ext cx="2813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</a:t>
            </a:r>
            <a:r>
              <a:rPr lang="en-DE" dirty="0"/>
              <a:t>bjective function</a:t>
            </a:r>
          </a:p>
          <a:p>
            <a:r>
              <a:rPr lang="en-DE" dirty="0"/>
              <a:t>(mean squared value error):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BA1475-671C-6BB3-E520-42972570B529}"/>
              </a:ext>
            </a:extLst>
          </p:cNvPr>
          <p:cNvSpPr txBox="1"/>
          <p:nvPr/>
        </p:nvSpPr>
        <p:spPr>
          <a:xfrm>
            <a:off x="689643" y="4456538"/>
            <a:ext cx="2813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tochastic gradient descent: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19E71B-7868-8F77-444B-80D4323A8975}"/>
              </a:ext>
            </a:extLst>
          </p:cNvPr>
          <p:cNvSpPr txBox="1"/>
          <p:nvPr/>
        </p:nvSpPr>
        <p:spPr>
          <a:xfrm>
            <a:off x="1899954" y="5853072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</a:t>
            </a:r>
            <a:r>
              <a:rPr lang="en-DE" dirty="0"/>
              <a:t>ith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CFCAA2-C9F1-454A-ED6F-E56F8FC6F5D0}"/>
              </a:ext>
            </a:extLst>
          </p:cNvPr>
          <p:cNvSpPr txBox="1"/>
          <p:nvPr/>
        </p:nvSpPr>
        <p:spPr>
          <a:xfrm>
            <a:off x="9718315" y="3258957"/>
            <a:ext cx="20350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𝝁: state </a:t>
            </a:r>
            <a:r>
              <a:rPr lang="en-DE" dirty="0"/>
              <a:t>distribution</a:t>
            </a:r>
          </a:p>
          <a:p>
            <a:r>
              <a:rPr lang="en-DE" dirty="0"/>
              <a:t>(e.g., fraction of time spent in </a:t>
            </a:r>
            <a:r>
              <a:rPr lang="en-DE" i="1" dirty="0"/>
              <a:t>s</a:t>
            </a:r>
            <a:r>
              <a:rPr lang="en-DE" dirty="0"/>
              <a:t>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805F3C-335B-C1BC-6FB9-2C6352D5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286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854C2-AC27-6E9C-0454-8AF62F850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network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approximate</a:t>
            </a:r>
            <a:r>
              <a:rPr lang="de-DE" dirty="0"/>
              <a:t> Q-</a:t>
            </a:r>
            <a:r>
              <a:rPr lang="de-DE" dirty="0" err="1"/>
              <a:t>function</a:t>
            </a:r>
            <a:r>
              <a:rPr lang="de-DE" dirty="0"/>
              <a:t> (Q-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-action pair)</a:t>
            </a:r>
            <a:endParaRPr lang="de-DE" i="1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Mnih</a:t>
            </a:r>
            <a:r>
              <a:rPr lang="de-DE" dirty="0"/>
              <a:t> et al. (Google DeepMind): </a:t>
            </a:r>
            <a:r>
              <a:rPr lang="de-DE" i="1" dirty="0"/>
              <a:t>Human-level </a:t>
            </a:r>
            <a:r>
              <a:rPr lang="de-DE" i="1" dirty="0" err="1"/>
              <a:t>control</a:t>
            </a:r>
            <a:r>
              <a:rPr lang="de-DE" i="1" dirty="0"/>
              <a:t> </a:t>
            </a:r>
            <a:r>
              <a:rPr lang="de-DE" i="1" dirty="0" err="1"/>
              <a:t>through</a:t>
            </a:r>
            <a:r>
              <a:rPr lang="de-DE" i="1" dirty="0"/>
              <a:t> </a:t>
            </a:r>
            <a:r>
              <a:rPr lang="de-DE" i="1" dirty="0" err="1"/>
              <a:t>deep</a:t>
            </a:r>
            <a:r>
              <a:rPr lang="de-DE" i="1" dirty="0"/>
              <a:t> </a:t>
            </a:r>
            <a:r>
              <a:rPr lang="de-DE" i="1" dirty="0" err="1"/>
              <a:t>reinforcement</a:t>
            </a:r>
            <a:r>
              <a:rPr lang="de-DE" i="1" dirty="0"/>
              <a:t> </a:t>
            </a:r>
            <a:r>
              <a:rPr lang="de-DE" i="1" dirty="0" err="1"/>
              <a:t>learning</a:t>
            </a:r>
            <a:endParaRPr lang="de-DE" i="1" dirty="0"/>
          </a:p>
          <a:p>
            <a:pPr marL="0" indent="0">
              <a:buNone/>
            </a:pPr>
            <a:r>
              <a:rPr lang="de-DE" dirty="0"/>
              <a:t>separate </a:t>
            </a:r>
            <a:r>
              <a:rPr lang="de-DE" dirty="0" err="1"/>
              <a:t>target</a:t>
            </a:r>
            <a:r>
              <a:rPr lang="de-DE" dirty="0"/>
              <a:t> network (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periodically</a:t>
            </a:r>
            <a:r>
              <a:rPr lang="de-DE" dirty="0"/>
              <a:t> </a:t>
            </a:r>
            <a:r>
              <a:rPr lang="de-DE" dirty="0" err="1"/>
              <a:t>updated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Q-network </a:t>
            </a:r>
            <a:r>
              <a:rPr lang="de-DE" dirty="0" err="1"/>
              <a:t>weights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reducing</a:t>
            </a:r>
            <a:r>
              <a:rPr lang="de-DE" dirty="0"/>
              <a:t> </a:t>
            </a:r>
            <a:r>
              <a:rPr lang="de-DE" dirty="0" err="1"/>
              <a:t>correlations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Q-network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target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experience</a:t>
            </a:r>
            <a:r>
              <a:rPr lang="de-DE" dirty="0"/>
              <a:t> </a:t>
            </a:r>
            <a:r>
              <a:rPr lang="de-DE" dirty="0" err="1"/>
              <a:t>replay</a:t>
            </a:r>
            <a:r>
              <a:rPr lang="de-DE" dirty="0"/>
              <a:t>: </a:t>
            </a:r>
            <a:r>
              <a:rPr lang="en-GB" dirty="0"/>
              <a:t>apply Q-learning updates on samples/minibatches of experience drawn at random from pool of stored samples (agent’s experiences at each time-step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en-GB" dirty="0"/>
              <a:t>removing correlations in observation sequence (</a:t>
            </a:r>
            <a:r>
              <a:rPr lang="en-DE" dirty="0"/>
              <a:t>make it i.i.d.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83DB-E404-7153-C238-BBD811CE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ide Note: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6E391-6DBA-AA88-4BA6-E8AF3AC07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… </a:t>
            </a:r>
            <a:r>
              <a:rPr lang="en-DE" dirty="0"/>
              <a:t>i.i.d. as fundamental assumption of ML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… i.i.d. </a:t>
            </a:r>
            <a:r>
              <a:rPr lang="en-DE" dirty="0">
                <a:sym typeface="Wingdings" pitchFamily="2" charset="2"/>
              </a:rPr>
              <a:t> causality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F846-B1BA-79F1-F445-085F1CB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7785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E7FA-CF46-4AED-4CB8-E667605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Famous Example of Deep RL: AlphaGo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219-ABC7-5216-9315-28DED9BFC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Monte Carlo tree search (heuristic search algorithm) for move (action) selection</a:t>
            </a:r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guided by deep convolutional neural networks for both value function and policy estimation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improving search efficiency</a:t>
            </a:r>
          </a:p>
          <a:p>
            <a:pPr marL="228600" lvl="1" indent="0">
              <a:buNone/>
            </a:pPr>
            <a:r>
              <a:rPr lang="en-GB" b="1" dirty="0"/>
              <a:t>reduce depth</a:t>
            </a:r>
            <a:r>
              <a:rPr lang="en-GB" dirty="0"/>
              <a:t> of search tree by evaluating positions with </a:t>
            </a:r>
            <a:r>
              <a:rPr lang="en-GB" b="1" dirty="0"/>
              <a:t>value function</a:t>
            </a:r>
            <a:r>
              <a:rPr lang="en-GB" dirty="0"/>
              <a:t> (predicting outcome from given position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b="1" dirty="0"/>
              <a:t>bootstrapping</a:t>
            </a:r>
            <a:r>
              <a:rPr lang="en-GB" dirty="0"/>
              <a:t>)</a:t>
            </a:r>
          </a:p>
          <a:p>
            <a:pPr marL="228600" lvl="1" indent="0">
              <a:buNone/>
            </a:pPr>
            <a:r>
              <a:rPr lang="en-GB" b="1" dirty="0"/>
              <a:t>reduce breath</a:t>
            </a:r>
            <a:r>
              <a:rPr lang="en-GB" dirty="0"/>
              <a:t> of search tree by </a:t>
            </a:r>
            <a:r>
              <a:rPr lang="en-GB" b="1" dirty="0"/>
              <a:t>sampling</a:t>
            </a:r>
            <a:r>
              <a:rPr lang="en-GB" dirty="0"/>
              <a:t> actions using </a:t>
            </a:r>
            <a:r>
              <a:rPr lang="en-GB" b="1" dirty="0"/>
              <a:t>policy network</a:t>
            </a:r>
            <a:r>
              <a:rPr lang="en-GB" dirty="0"/>
              <a:t> (probability distribution over possible moves in given position)</a:t>
            </a:r>
            <a:endParaRPr lang="en-GB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E2D9-937D-024E-0ACA-2DF3B739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0585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148E-15FD-1034-3DCB-70FE2E10E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Side Note: Model-Predictive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88D6F-325E-DC5C-7431-897A4D7C1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dirty="0"/>
              <a:t>… beam-search-based planning conceptually an instance of model-predictive control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39DF3-5043-97A9-A319-5E8604604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6571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Direct Policy 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B0480-BF39-4523-6013-B8262255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7741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Policy Gradient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D1AC4-2003-3520-839F-772FD57A1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60476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learning of p</a:t>
            </a:r>
            <a:r>
              <a:rPr lang="en-DE" dirty="0"/>
              <a:t>arametrized policy (without value functions):</a:t>
            </a:r>
          </a:p>
          <a:p>
            <a:pPr marL="342900" indent="-342900"/>
            <a:endParaRPr lang="en-DE" dirty="0"/>
          </a:p>
          <a:p>
            <a:pPr marL="0" indent="0">
              <a:buNone/>
            </a:pPr>
            <a:r>
              <a:rPr lang="en-GB" dirty="0"/>
              <a:t>parameters: e.g., neural</a:t>
            </a:r>
            <a:r>
              <a:rPr lang="en-DE" dirty="0"/>
              <a:t> network weights</a:t>
            </a:r>
          </a:p>
          <a:p>
            <a:pPr marL="0" indent="0">
              <a:buNone/>
            </a:pPr>
            <a:r>
              <a:rPr lang="en-GB" dirty="0"/>
              <a:t>maximizing objective </a:t>
            </a:r>
            <a:r>
              <a:rPr lang="en-GB" i="1" dirty="0"/>
              <a:t>J(</a:t>
            </a:r>
            <a:r>
              <a:rPr lang="en-GB" dirty="0"/>
              <a:t>𝜽</a:t>
            </a:r>
            <a:r>
              <a:rPr lang="en-GB" i="1" dirty="0"/>
              <a:t>)</a:t>
            </a:r>
            <a:r>
              <a:rPr lang="en-GB" dirty="0"/>
              <a:t> (expected cumulative rewards)</a:t>
            </a:r>
          </a:p>
          <a:p>
            <a:pPr marL="0" indent="0">
              <a:buNone/>
            </a:pPr>
            <a:r>
              <a:rPr lang="en-GB" dirty="0"/>
              <a:t>u</a:t>
            </a:r>
            <a:r>
              <a:rPr lang="en-DE" dirty="0"/>
              <a:t>pdate rule of REINFORCE method: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756" y="2373175"/>
            <a:ext cx="4924431" cy="17436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6562BF-311E-D694-6783-761155D09C88}"/>
              </a:ext>
            </a:extLst>
          </p:cNvPr>
          <p:cNvSpPr txBox="1"/>
          <p:nvPr/>
        </p:nvSpPr>
        <p:spPr>
          <a:xfrm>
            <a:off x="7801384" y="4857059"/>
            <a:ext cx="33062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p</a:t>
            </a:r>
            <a:r>
              <a:rPr lang="en-DE" sz="2000" dirty="0"/>
              <a:t>olicy gradients </a:t>
            </a:r>
            <a:r>
              <a:rPr lang="en-GB" sz="2000" dirty="0"/>
              <a:t>𝛻𝜋</a:t>
            </a:r>
            <a:r>
              <a:rPr lang="en-DE" sz="2000" dirty="0"/>
              <a:t>:</a:t>
            </a:r>
          </a:p>
          <a:p>
            <a:r>
              <a:rPr lang="en-GB" sz="2000" dirty="0"/>
              <a:t>e.g., neural n</a:t>
            </a:r>
            <a:r>
              <a:rPr lang="en-DE" sz="2000" dirty="0"/>
              <a:t>etwork gradients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4A20C7-320E-23E4-65D2-7242753A0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381" y="2699257"/>
            <a:ext cx="4924431" cy="4398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5145140" y="6190148"/>
            <a:ext cx="1304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“w</a:t>
            </a:r>
            <a:r>
              <a:rPr lang="en-DE" dirty="0"/>
              <a:t>eighting” with return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5999946-2ACA-8930-6020-27C753CA719F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559756" y="5488610"/>
            <a:ext cx="237864" cy="701538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BAB18DE-6C26-FD93-B0BD-B8A4EC6E4612}"/>
              </a:ext>
            </a:extLst>
          </p:cNvPr>
          <p:cNvSpPr/>
          <p:nvPr/>
        </p:nvSpPr>
        <p:spPr>
          <a:xfrm>
            <a:off x="3958757" y="5884191"/>
            <a:ext cx="737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𝛻</a:t>
            </a:r>
            <a:r>
              <a:rPr lang="en-GB" i="1" dirty="0"/>
              <a:t>J(</a:t>
            </a:r>
            <a:r>
              <a:rPr lang="en-GB" dirty="0"/>
              <a:t>𝜽</a:t>
            </a:r>
            <a:r>
              <a:rPr lang="en-GB" i="1" dirty="0"/>
              <a:t>)</a:t>
            </a:r>
            <a:r>
              <a:rPr lang="en-GB" dirty="0"/>
              <a:t> </a:t>
            </a:r>
            <a:endParaRPr lang="en-DE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772C3DFC-83F7-0F39-C3BF-987CC1289117}"/>
              </a:ext>
            </a:extLst>
          </p:cNvPr>
          <p:cNvSpPr/>
          <p:nvPr/>
        </p:nvSpPr>
        <p:spPr>
          <a:xfrm rot="16200000">
            <a:off x="4208155" y="4408777"/>
            <a:ext cx="184839" cy="2760187"/>
          </a:xfrm>
          <a:prstGeom prst="lef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70A28E-C995-14B5-A818-1C9A42682D0B}"/>
              </a:ext>
            </a:extLst>
          </p:cNvPr>
          <p:cNvSpPr txBox="1"/>
          <p:nvPr/>
        </p:nvSpPr>
        <p:spPr>
          <a:xfrm>
            <a:off x="1083381" y="5052651"/>
            <a:ext cx="4727739" cy="479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dirty="0"/>
              <a:t>𝜽</a:t>
            </a:r>
            <a:r>
              <a:rPr lang="en-GB" sz="2500" i="1" baseline="-25000" dirty="0"/>
              <a:t>t</a:t>
            </a:r>
            <a:r>
              <a:rPr lang="en-GB" sz="2500" baseline="-25000" dirty="0"/>
              <a:t>+1</a:t>
            </a:r>
            <a:r>
              <a:rPr lang="en-DE" sz="2500" baseline="-25000" dirty="0"/>
              <a:t> </a:t>
            </a:r>
            <a:r>
              <a:rPr lang="en-DE" sz="2500" dirty="0"/>
              <a:t>= </a:t>
            </a:r>
            <a:r>
              <a:rPr lang="en-GB" sz="2500" dirty="0"/>
              <a:t>𝜽</a:t>
            </a:r>
            <a:r>
              <a:rPr lang="en-GB" sz="2500" i="1" baseline="-25000" dirty="0"/>
              <a:t>t</a:t>
            </a:r>
            <a:r>
              <a:rPr lang="en-GB" sz="2500" dirty="0"/>
              <a:t> + 𝛼 ∙ 𝛻(</a:t>
            </a:r>
            <a:r>
              <a:rPr lang="en-GB" sz="2500" i="1" dirty="0"/>
              <a:t>log</a:t>
            </a:r>
            <a:r>
              <a:rPr lang="en-GB" sz="2500" dirty="0"/>
              <a:t> 𝜋(</a:t>
            </a:r>
            <a:r>
              <a:rPr lang="en-GB" sz="2500" i="1" dirty="0" err="1"/>
              <a:t>A</a:t>
            </a:r>
            <a:r>
              <a:rPr lang="en-GB" sz="2500" i="1" baseline="-25000" dirty="0" err="1"/>
              <a:t>t</a:t>
            </a:r>
            <a:r>
              <a:rPr lang="en-GB" sz="2500" dirty="0" err="1"/>
              <a:t>|</a:t>
            </a:r>
            <a:r>
              <a:rPr lang="en-GB" sz="2500" i="1" dirty="0" err="1"/>
              <a:t>S</a:t>
            </a:r>
            <a:r>
              <a:rPr lang="en-GB" sz="2500" i="1" baseline="-25000" dirty="0" err="1"/>
              <a:t>t</a:t>
            </a:r>
            <a:r>
              <a:rPr lang="en-GB" sz="2500" dirty="0"/>
              <a:t>, 𝜽)) ∙ </a:t>
            </a:r>
            <a:r>
              <a:rPr lang="en-GB" sz="2500" i="1" dirty="0"/>
              <a:t>G</a:t>
            </a:r>
            <a:r>
              <a:rPr lang="en-GB" sz="2500" i="1" baseline="-25000" dirty="0"/>
              <a:t>t</a:t>
            </a:r>
            <a:endParaRPr lang="en-DE" sz="2500" i="1" baseline="-25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3106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7434-9221-C948-CEA6-8DCCA3CE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Actor-Critic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B836-FED8-959D-E300-4E36C3165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hybrid between policy-based and value-based methods (to r</a:t>
            </a:r>
            <a:r>
              <a:rPr lang="en-DE" dirty="0"/>
              <a:t>educe variance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value function as critic of policy (instead of return):</a:t>
            </a:r>
            <a:endParaRPr lang="en-GB" dirty="0"/>
          </a:p>
          <a:p>
            <a:pPr marL="0" indent="0">
              <a:buNone/>
            </a:pPr>
            <a:r>
              <a:rPr lang="en-GB" sz="2500" dirty="0"/>
              <a:t>	𝜽</a:t>
            </a:r>
            <a:r>
              <a:rPr lang="en-GB" sz="2500" i="1" baseline="-25000" dirty="0"/>
              <a:t>t</a:t>
            </a:r>
            <a:r>
              <a:rPr lang="en-GB" sz="2500" baseline="-25000" dirty="0"/>
              <a:t>+1</a:t>
            </a:r>
            <a:r>
              <a:rPr lang="en-DE" sz="2500" baseline="-25000" dirty="0"/>
              <a:t> </a:t>
            </a:r>
            <a:r>
              <a:rPr lang="en-DE" sz="2500" dirty="0"/>
              <a:t>= </a:t>
            </a:r>
            <a:r>
              <a:rPr lang="en-GB" sz="2500" dirty="0"/>
              <a:t>𝜽</a:t>
            </a:r>
            <a:r>
              <a:rPr lang="en-GB" sz="2500" i="1" baseline="-25000" dirty="0"/>
              <a:t>t</a:t>
            </a:r>
            <a:r>
              <a:rPr lang="en-GB" sz="2500" dirty="0"/>
              <a:t> + 𝛼 ∙ 𝛻(</a:t>
            </a:r>
            <a:r>
              <a:rPr lang="en-GB" sz="2500" i="1" dirty="0"/>
              <a:t>log</a:t>
            </a:r>
            <a:r>
              <a:rPr lang="en-GB" sz="2500" dirty="0"/>
              <a:t> 𝜋(</a:t>
            </a:r>
            <a:r>
              <a:rPr lang="en-GB" sz="2500" i="1" dirty="0" err="1"/>
              <a:t>A</a:t>
            </a:r>
            <a:r>
              <a:rPr lang="en-GB" sz="2500" i="1" baseline="-25000" dirty="0" err="1"/>
              <a:t>t</a:t>
            </a:r>
            <a:r>
              <a:rPr lang="en-GB" sz="2500" dirty="0" err="1"/>
              <a:t>|</a:t>
            </a:r>
            <a:r>
              <a:rPr lang="en-GB" sz="2500" i="1" dirty="0" err="1"/>
              <a:t>S</a:t>
            </a:r>
            <a:r>
              <a:rPr lang="en-GB" sz="2500" i="1" baseline="-25000" dirty="0" err="1"/>
              <a:t>t</a:t>
            </a:r>
            <a:r>
              <a:rPr lang="en-GB" sz="2500" dirty="0"/>
              <a:t>, 𝜽)) ∙ </a:t>
            </a:r>
            <a:r>
              <a:rPr lang="en-GB" sz="2500" i="1" dirty="0"/>
              <a:t>Q(S</a:t>
            </a:r>
            <a:r>
              <a:rPr lang="en-GB" sz="2500" i="1" baseline="-25000" dirty="0"/>
              <a:t>t</a:t>
            </a:r>
            <a:r>
              <a:rPr lang="en-GB" sz="2500" i="1" dirty="0"/>
              <a:t>,</a:t>
            </a:r>
            <a:r>
              <a:rPr lang="en-GB" sz="2500" i="1" baseline="-25000" dirty="0"/>
              <a:t> </a:t>
            </a:r>
            <a:r>
              <a:rPr lang="en-GB" sz="2500" i="1" dirty="0"/>
              <a:t>A</a:t>
            </a:r>
            <a:r>
              <a:rPr lang="en-GB" sz="2500" i="1" baseline="-25000" dirty="0"/>
              <a:t>t</a:t>
            </a:r>
            <a:r>
              <a:rPr lang="en-GB" sz="2500" i="1" dirty="0"/>
              <a:t>)</a:t>
            </a:r>
            <a:endParaRPr lang="en-DE" sz="2500" i="1" baseline="-250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independent parametrizations for </a:t>
            </a:r>
            <a:r>
              <a:rPr lang="en-GB" dirty="0"/>
              <a:t>𝜋</a:t>
            </a:r>
            <a:r>
              <a:rPr lang="en-DE" dirty="0"/>
              <a:t> and </a:t>
            </a:r>
            <a:r>
              <a:rPr lang="en-DE" i="1" dirty="0"/>
              <a:t>Q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(e.g., two separate neural networks)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dvantage actor-critic: </a:t>
            </a:r>
            <a:r>
              <a:rPr lang="en-GB" i="1" dirty="0"/>
              <a:t>Q(S</a:t>
            </a:r>
            <a:r>
              <a:rPr lang="en-GB" i="1" baseline="-25000" dirty="0"/>
              <a:t>t</a:t>
            </a:r>
            <a:r>
              <a:rPr lang="en-GB" i="1" dirty="0"/>
              <a:t>,</a:t>
            </a:r>
            <a:r>
              <a:rPr lang="en-GB" i="1" baseline="-25000" dirty="0"/>
              <a:t> </a:t>
            </a:r>
            <a:r>
              <a:rPr lang="en-GB" i="1" dirty="0"/>
              <a:t>A</a:t>
            </a:r>
            <a:r>
              <a:rPr lang="en-GB" i="1" baseline="-25000" dirty="0"/>
              <a:t>t</a:t>
            </a:r>
            <a:r>
              <a:rPr lang="en-GB" i="1" dirty="0"/>
              <a:t>)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DE" i="1" baseline="-25000" dirty="0"/>
              <a:t> </a:t>
            </a:r>
            <a:r>
              <a:rPr lang="en-DE" i="1" dirty="0"/>
              <a:t>A</a:t>
            </a:r>
            <a:r>
              <a:rPr lang="en-DE" dirty="0"/>
              <a:t>(</a:t>
            </a:r>
            <a:r>
              <a:rPr lang="en-GB" i="1" dirty="0"/>
              <a:t>S</a:t>
            </a:r>
            <a:r>
              <a:rPr lang="en-GB" i="1" baseline="-25000" dirty="0"/>
              <a:t>t</a:t>
            </a:r>
            <a:r>
              <a:rPr lang="en-GB" i="1" dirty="0"/>
              <a:t>,</a:t>
            </a:r>
            <a:r>
              <a:rPr lang="en-GB" i="1" baseline="-25000" dirty="0"/>
              <a:t> </a:t>
            </a:r>
            <a:r>
              <a:rPr lang="en-GB" i="1" dirty="0"/>
              <a:t>A</a:t>
            </a:r>
            <a:r>
              <a:rPr lang="en-GB" i="1" baseline="-25000" dirty="0"/>
              <a:t>t</a:t>
            </a:r>
            <a:r>
              <a:rPr lang="en-DE" dirty="0"/>
              <a:t>) = </a:t>
            </a:r>
            <a:r>
              <a:rPr lang="en-DE" i="1" dirty="0"/>
              <a:t>Q</a:t>
            </a:r>
            <a:r>
              <a:rPr lang="en-DE" dirty="0"/>
              <a:t>(</a:t>
            </a:r>
            <a:r>
              <a:rPr lang="en-GB" i="1" dirty="0"/>
              <a:t>S</a:t>
            </a:r>
            <a:r>
              <a:rPr lang="en-GB" i="1" baseline="-25000" dirty="0"/>
              <a:t>t</a:t>
            </a:r>
            <a:r>
              <a:rPr lang="en-GB" i="1" dirty="0"/>
              <a:t>,</a:t>
            </a:r>
            <a:r>
              <a:rPr lang="en-GB" i="1" baseline="-25000" dirty="0"/>
              <a:t> </a:t>
            </a:r>
            <a:r>
              <a:rPr lang="en-GB" i="1" dirty="0"/>
              <a:t>A</a:t>
            </a:r>
            <a:r>
              <a:rPr lang="en-GB" i="1" baseline="-25000" dirty="0"/>
              <a:t>t</a:t>
            </a:r>
            <a:r>
              <a:rPr lang="en-DE" dirty="0"/>
              <a:t>) – </a:t>
            </a:r>
            <a:r>
              <a:rPr lang="en-DE" i="1" dirty="0"/>
              <a:t>V</a:t>
            </a:r>
            <a:r>
              <a:rPr lang="en-DE" dirty="0"/>
              <a:t>(</a:t>
            </a:r>
            <a:r>
              <a:rPr lang="en-GB" i="1" dirty="0"/>
              <a:t>S</a:t>
            </a:r>
            <a:r>
              <a:rPr lang="en-GB" i="1" baseline="-25000" dirty="0"/>
              <a:t>t</a:t>
            </a:r>
            <a:r>
              <a:rPr lang="en-DE" dirty="0"/>
              <a:t>)</a:t>
            </a:r>
            <a:endParaRPr lang="en-DE" dirty="0">
              <a:sym typeface="Wingdings" pitchFamily="2" charset="2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CD995E4-693E-3F22-E30B-1284CFFCD019}"/>
              </a:ext>
            </a:extLst>
          </p:cNvPr>
          <p:cNvSpPr/>
          <p:nvPr/>
        </p:nvSpPr>
        <p:spPr>
          <a:xfrm>
            <a:off x="5614959" y="3254233"/>
            <a:ext cx="1103970" cy="512956"/>
          </a:xfrm>
          <a:prstGeom prst="round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A4D269-1895-5D3B-8A08-EAFF6BBE91C8}"/>
              </a:ext>
            </a:extLst>
          </p:cNvPr>
          <p:cNvSpPr txBox="1"/>
          <p:nvPr/>
        </p:nvSpPr>
        <p:spPr>
          <a:xfrm>
            <a:off x="7026976" y="6251192"/>
            <a:ext cx="2147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be a</a:t>
            </a:r>
            <a:r>
              <a:rPr lang="en-DE" dirty="0"/>
              <a:t>pproximated by TD error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A10A87B0-44AE-59AB-8B83-EE4B77CCD34E}"/>
              </a:ext>
            </a:extLst>
          </p:cNvPr>
          <p:cNvSpPr/>
          <p:nvPr/>
        </p:nvSpPr>
        <p:spPr>
          <a:xfrm rot="16200000">
            <a:off x="7731540" y="5185676"/>
            <a:ext cx="172088" cy="1866610"/>
          </a:xfrm>
          <a:prstGeom prst="lef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46FF4-2175-3D5B-3BF4-49B5AD08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27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64560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45588-F192-1B64-89DA-997922BB0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Proximal Policy Optimization (PPO)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26CD5-330B-26AA-74D0-C8BF08621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state-of-the-art policy gradient method</a:t>
            </a:r>
          </a:p>
          <a:p>
            <a:endParaRPr lang="en-DE" dirty="0"/>
          </a:p>
          <a:p>
            <a:pPr marL="0" indent="0">
              <a:buNone/>
            </a:pPr>
            <a:r>
              <a:rPr lang="en-GB" dirty="0"/>
              <a:t>advantage actor-critic method with clipped surrogate objective function</a:t>
            </a:r>
          </a:p>
          <a:p>
            <a:r>
              <a:rPr lang="en-GB" dirty="0"/>
              <a:t>surrogate objective from trust region policy optimization </a:t>
            </a:r>
            <a:r>
              <a:rPr lang="en-GB" dirty="0">
                <a:sym typeface="Wingdings" pitchFamily="2" charset="2"/>
              </a:rPr>
              <a:t> better efficiency</a:t>
            </a:r>
            <a:endParaRPr lang="en-GB" dirty="0"/>
          </a:p>
          <a:p>
            <a:r>
              <a:rPr lang="en-GB" dirty="0"/>
              <a:t>clipping: l</a:t>
            </a:r>
            <a:r>
              <a:rPr lang="en-DE" dirty="0"/>
              <a:t>imiting policy update at each training step </a:t>
            </a:r>
            <a:r>
              <a:rPr lang="en-DE" dirty="0">
                <a:sym typeface="Wingdings" pitchFamily="2" charset="2"/>
              </a:rPr>
              <a:t> improved stability of actor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18DF0F-AC6F-5F33-77CE-E257FE7DC405}"/>
              </a:ext>
            </a:extLst>
          </p:cNvPr>
          <p:cNvSpPr txBox="1"/>
          <p:nvPr/>
        </p:nvSpPr>
        <p:spPr>
          <a:xfrm>
            <a:off x="130322" y="6176963"/>
            <a:ext cx="5497079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500" dirty="0"/>
              <a:t>trust-region methods: first choose size of trust region, then direction</a:t>
            </a:r>
          </a:p>
          <a:p>
            <a:r>
              <a:rPr lang="en-GB" sz="1500" dirty="0"/>
              <a:t>line-search methods: first choose direction, then step size</a:t>
            </a:r>
            <a:endParaRPr lang="en-DE" sz="1500" dirty="0"/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02705B8B-2208-2A3D-D614-3EF111FA3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431" y="2261702"/>
            <a:ext cx="3772674" cy="685417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164AEE-FB9E-7CC0-2E79-D6C0D52CB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667" y="3942528"/>
            <a:ext cx="4762960" cy="6972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F370CD-14F4-CFB0-F7B6-F11CAC606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203" y="5635195"/>
            <a:ext cx="5809785" cy="605083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6E3DCBE7-528E-4A9D-8D9D-675E67195254}"/>
              </a:ext>
            </a:extLst>
          </p:cNvPr>
          <p:cNvSpPr/>
          <p:nvPr/>
        </p:nvSpPr>
        <p:spPr>
          <a:xfrm>
            <a:off x="8619452" y="2955619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683D6545-F804-3215-078A-42905F763A96}"/>
              </a:ext>
            </a:extLst>
          </p:cNvPr>
          <p:cNvSpPr/>
          <p:nvPr/>
        </p:nvSpPr>
        <p:spPr>
          <a:xfrm>
            <a:off x="8619452" y="4736097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F6F04-7224-44AB-045E-A096E54B9065}"/>
              </a:ext>
            </a:extLst>
          </p:cNvPr>
          <p:cNvSpPr txBox="1"/>
          <p:nvPr/>
        </p:nvSpPr>
        <p:spPr>
          <a:xfrm>
            <a:off x="5932197" y="3075491"/>
            <a:ext cx="1043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</a:t>
            </a:r>
            <a:endParaRPr lang="en-DE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D362849-6611-C582-B851-80E7462AB437}"/>
              </a:ext>
            </a:extLst>
          </p:cNvPr>
          <p:cNvCxnSpPr>
            <a:stCxn id="10" idx="0"/>
          </p:cNvCxnSpPr>
          <p:nvPr/>
        </p:nvCxnSpPr>
        <p:spPr>
          <a:xfrm flipV="1">
            <a:off x="6453814" y="2687699"/>
            <a:ext cx="614389" cy="387792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344BB0E-3D46-750B-F21C-D6135F5A9EA0}"/>
              </a:ext>
            </a:extLst>
          </p:cNvPr>
          <p:cNvSpPr txBox="1"/>
          <p:nvPr/>
        </p:nvSpPr>
        <p:spPr>
          <a:xfrm>
            <a:off x="7260368" y="1545676"/>
            <a:ext cx="1570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</a:t>
            </a:r>
            <a:r>
              <a:rPr lang="en-DE" dirty="0"/>
              <a:t>olicy gradient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745DE5-6BF7-4B4E-246B-276B7BE0D708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7525405" y="1915008"/>
            <a:ext cx="520371" cy="453628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B15FB3C-9234-D4BC-462B-2C2515C23691}"/>
              </a:ext>
            </a:extLst>
          </p:cNvPr>
          <p:cNvSpPr txBox="1"/>
          <p:nvPr/>
        </p:nvSpPr>
        <p:spPr>
          <a:xfrm>
            <a:off x="9922138" y="1305566"/>
            <a:ext cx="21820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dvantage function:</a:t>
            </a:r>
          </a:p>
          <a:p>
            <a:r>
              <a:rPr lang="en-DE" i="1" dirty="0"/>
              <a:t>A</a:t>
            </a:r>
            <a:r>
              <a:rPr lang="en-DE" dirty="0"/>
              <a:t>(</a:t>
            </a:r>
            <a:r>
              <a:rPr lang="en-DE" i="1" dirty="0"/>
              <a:t>s</a:t>
            </a:r>
            <a:r>
              <a:rPr lang="en-DE" dirty="0"/>
              <a:t>, </a:t>
            </a:r>
            <a:r>
              <a:rPr lang="en-DE" i="1" dirty="0"/>
              <a:t>a</a:t>
            </a:r>
            <a:r>
              <a:rPr lang="en-DE" dirty="0"/>
              <a:t>) = </a:t>
            </a:r>
            <a:r>
              <a:rPr lang="en-DE" i="1" dirty="0"/>
              <a:t>Q</a:t>
            </a:r>
            <a:r>
              <a:rPr lang="en-DE" dirty="0"/>
              <a:t>(</a:t>
            </a:r>
            <a:r>
              <a:rPr lang="en-DE" i="1" dirty="0"/>
              <a:t>s</a:t>
            </a:r>
            <a:r>
              <a:rPr lang="en-DE" dirty="0"/>
              <a:t>, </a:t>
            </a:r>
            <a:r>
              <a:rPr lang="en-DE" i="1" dirty="0"/>
              <a:t>a</a:t>
            </a:r>
            <a:r>
              <a:rPr lang="en-DE" dirty="0"/>
              <a:t>) – </a:t>
            </a:r>
            <a:r>
              <a:rPr lang="en-DE" i="1" dirty="0"/>
              <a:t>V</a:t>
            </a:r>
            <a:r>
              <a:rPr lang="en-DE" dirty="0"/>
              <a:t>(</a:t>
            </a:r>
            <a:r>
              <a:rPr lang="en-DE" i="1" dirty="0"/>
              <a:t>s</a:t>
            </a:r>
            <a:r>
              <a:rPr lang="en-DE" dirty="0"/>
              <a:t>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08AC89-884F-EB25-F351-F906CEA85E79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10469325" y="1951897"/>
            <a:ext cx="543817" cy="416739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91A60CA-17AB-748F-5F21-E9B52D5E5BBF}"/>
              </a:ext>
            </a:extLst>
          </p:cNvPr>
          <p:cNvSpPr txBox="1"/>
          <p:nvPr/>
        </p:nvSpPr>
        <p:spPr>
          <a:xfrm>
            <a:off x="9244462" y="3324344"/>
            <a:ext cx="107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surrogate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0CC89DF-E3DB-804B-191A-1A8BA76E5100}"/>
              </a:ext>
            </a:extLst>
          </p:cNvPr>
          <p:cNvCxnSpPr>
            <a:stCxn id="16" idx="2"/>
            <a:endCxn id="6" idx="0"/>
          </p:cNvCxnSpPr>
          <p:nvPr/>
        </p:nvCxnSpPr>
        <p:spPr>
          <a:xfrm flipH="1">
            <a:off x="9115147" y="3693676"/>
            <a:ext cx="668181" cy="248852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01F45CE-3586-082F-5C3C-4169A73D42BD}"/>
              </a:ext>
            </a:extLst>
          </p:cNvPr>
          <p:cNvSpPr txBox="1"/>
          <p:nvPr/>
        </p:nvSpPr>
        <p:spPr>
          <a:xfrm>
            <a:off x="5966186" y="4645553"/>
            <a:ext cx="1589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conservative policy iteration</a:t>
            </a:r>
            <a:endParaRPr lang="en-DE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090972-3376-87DD-2721-14A70BFCDFCF}"/>
              </a:ext>
            </a:extLst>
          </p:cNvPr>
          <p:cNvCxnSpPr>
            <a:stCxn id="18" idx="0"/>
          </p:cNvCxnSpPr>
          <p:nvPr/>
        </p:nvCxnSpPr>
        <p:spPr>
          <a:xfrm flipV="1">
            <a:off x="6761008" y="4291157"/>
            <a:ext cx="307195" cy="354396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DD8761B-2EA0-4AAE-4820-DF782BA20374}"/>
              </a:ext>
            </a:extLst>
          </p:cNvPr>
          <p:cNvSpPr txBox="1"/>
          <p:nvPr/>
        </p:nvSpPr>
        <p:spPr>
          <a:xfrm>
            <a:off x="9432704" y="29207"/>
            <a:ext cx="2722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arXiv:1707.06347 (</a:t>
            </a:r>
            <a:r>
              <a:rPr lang="en-DE" dirty="0"/>
              <a:t>OpenAI)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A761BAD-A9FD-EDD5-1E1F-3ECA3D509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31321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AE52-FDD7-D241-9B9D-D58ADBC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Upside-Down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70F1-3615-D94D-A96D-9C64B78B0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 err="1"/>
              <a:t>combintion</a:t>
            </a:r>
            <a:r>
              <a:rPr lang="en-GB" sz="1600" dirty="0"/>
              <a:t> of off-policy bootstrapping (e.g., Q-learning) with high-dimensional function approximation leads to non-stationary targets (deadly triad)</a:t>
            </a:r>
          </a:p>
          <a:p>
            <a:pPr marL="0" indent="0">
              <a:buNone/>
            </a:pPr>
            <a:r>
              <a:rPr lang="en-GB" sz="1600" dirty="0">
                <a:sym typeface="Wingdings" pitchFamily="2" charset="2"/>
              </a:rPr>
              <a:t>most popular technique to overcome this: </a:t>
            </a:r>
            <a:r>
              <a:rPr lang="en-GB" sz="1600" dirty="0"/>
              <a:t>target networks (a copy of an agent’s value function is frozen and stored periodically to provide stationary learning targets for temporal-difference learning)</a:t>
            </a:r>
          </a:p>
          <a:p>
            <a:pPr marL="0" indent="0">
              <a:buNone/>
            </a:pPr>
            <a:r>
              <a:rPr lang="en-GB" sz="1600" dirty="0"/>
              <a:t>upside –down RL as alternative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C464F-4A18-1B46-B11C-63CE6F6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322" y="3873527"/>
            <a:ext cx="7403211" cy="28479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6FDA3C-B05A-C10A-C883-A4196B06FD73}"/>
              </a:ext>
            </a:extLst>
          </p:cNvPr>
          <p:cNvSpPr txBox="1"/>
          <p:nvPr/>
        </p:nvSpPr>
        <p:spPr>
          <a:xfrm>
            <a:off x="6142715" y="1072"/>
            <a:ext cx="6049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linkClick r:id="rId3"/>
              </a:rPr>
              <a:t>Upside-Down RL</a:t>
            </a:r>
            <a:r>
              <a:rPr lang="en-GB" sz="1800" dirty="0"/>
              <a:t>, </a:t>
            </a:r>
            <a:r>
              <a:rPr lang="en-GB" sz="1800" dirty="0">
                <a:hlinkClick r:id="rId4"/>
              </a:rPr>
              <a:t>Decision Transformer</a:t>
            </a:r>
            <a:r>
              <a:rPr lang="en-GB" sz="1800" dirty="0"/>
              <a:t>, </a:t>
            </a:r>
            <a:r>
              <a:rPr lang="en-GB" sz="1800" dirty="0">
                <a:hlinkClick r:id="rId5"/>
              </a:rPr>
              <a:t>Trajectory Transformer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4053986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21DF-BB12-89F5-C7E1-D4343D4F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sz="4400" dirty="0"/>
              <a:t>ain </a:t>
            </a:r>
            <a:r>
              <a:rPr lang="en-DE" dirty="0"/>
              <a:t>E</a:t>
            </a:r>
            <a:r>
              <a:rPr lang="en-DE" sz="4400" dirty="0"/>
              <a:t>lements of RL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A3C14-1EE9-A204-B53C-4AE63C8A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800" dirty="0"/>
              <a:t>goal: find action policy maximizing reward from environment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action p</a:t>
            </a:r>
            <a:r>
              <a:rPr lang="en-DE" sz="2800" b="1" dirty="0"/>
              <a:t>olicy</a:t>
            </a:r>
            <a:r>
              <a:rPr lang="en-DE" sz="2800" dirty="0"/>
              <a:t>: exploration-exploitation trade-off</a:t>
            </a:r>
          </a:p>
          <a:p>
            <a:r>
              <a:rPr lang="en-GB" sz="2800" dirty="0"/>
              <a:t>e.g., e</a:t>
            </a:r>
            <a:r>
              <a:rPr lang="en-DE" sz="2800" dirty="0"/>
              <a:t>psilon-greedy: random exploration at small fraction of the time</a:t>
            </a:r>
          </a:p>
          <a:p>
            <a:r>
              <a:rPr lang="en-DE" sz="2800" dirty="0"/>
              <a:t>off-policy instead of on-policy learning: </a:t>
            </a:r>
            <a:r>
              <a:rPr lang="en-GB" sz="2800" dirty="0"/>
              <a:t>p</a:t>
            </a:r>
            <a:r>
              <a:rPr lang="en-DE" sz="2800" dirty="0"/>
              <a:t>olicy for learning different from current best </a:t>
            </a:r>
            <a:r>
              <a:rPr lang="en-DE" sz="2800" dirty="0">
                <a:sym typeface="Wingdings" pitchFamily="2" charset="2"/>
              </a:rPr>
              <a:t> exploit in application and explore during learning</a:t>
            </a: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feedback from environment</a:t>
            </a:r>
            <a:r>
              <a:rPr lang="en-GB" sz="2800" dirty="0"/>
              <a:t>: goal-directed, no supervision</a:t>
            </a:r>
          </a:p>
          <a:p>
            <a:r>
              <a:rPr lang="en-GB" sz="2800" dirty="0"/>
              <a:t>scalar r</a:t>
            </a:r>
            <a:r>
              <a:rPr lang="en-DE" sz="2800" dirty="0"/>
              <a:t>eward signal</a:t>
            </a:r>
            <a:endParaRPr lang="en-GB" sz="2800" dirty="0"/>
          </a:p>
          <a:p>
            <a:r>
              <a:rPr lang="en-GB" sz="2800" dirty="0"/>
              <a:t>cumulative and delayed rewards (credit assignment problem)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57DD8-C6E7-34CC-50D9-6100F19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9238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Trajectory </a:t>
            </a:r>
            <a:r>
              <a:rPr lang="en-GB" dirty="0" err="1"/>
              <a:t>Modeling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98781-DBF0-8F4F-B6E6-43617E35B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1916"/>
            <a:ext cx="10515600" cy="222068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dirty="0"/>
              <a:t>transformer (sequence model) trained on fixed, limited experience consisting of trajectory rollouts of arbitrary policies (offline RL)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no need for bootstrapping</a:t>
            </a:r>
          </a:p>
          <a:p>
            <a:pPr marL="0" indent="0">
              <a:buNone/>
            </a:pPr>
            <a:r>
              <a:rPr lang="en-GB" dirty="0"/>
              <a:t>perform credit assignment directly via self-attention: </a:t>
            </a:r>
            <a:r>
              <a:rPr lang="en-GB" sz="2800" dirty="0"/>
              <a:t>implicitly forming state-return associations via similarity of query and key vectors (maximizing the dot product)</a:t>
            </a:r>
          </a:p>
          <a:p>
            <a:pPr marL="0" indent="0">
              <a:buNone/>
            </a:pPr>
            <a:r>
              <a:rPr lang="en-GB" dirty="0"/>
              <a:t>decoder architecture to autoregressively model trajectories</a:t>
            </a:r>
          </a:p>
          <a:p>
            <a:r>
              <a:rPr lang="en-GB" dirty="0"/>
              <a:t>Trajectory Transformer: sequence model for joint distribution of states, actions, and rewards</a:t>
            </a:r>
          </a:p>
          <a:p>
            <a:r>
              <a:rPr lang="en-GB" dirty="0"/>
              <a:t>Decision Transformer: conditional sequence model, conditioning on desired return (reward), past states, and actions to generate future actions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planning mirrors sampling procedure used to generate sequences from language model: selecting desired return tokens, acting as prompt for generation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8C070E-E67E-4A4B-8912-C1DFA3E3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010" y="3630664"/>
            <a:ext cx="9653979" cy="303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3BC0-C50E-78C6-DAB3-097E1A68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FB5A-5810-30F3-805A-7B54E9AA4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/>
              <a:t>…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FA8115-CB62-6F54-6E5C-CF5B29A14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72854"/>
            <a:ext cx="3461951" cy="44568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960E1-B61E-A9E9-A576-97D1BBF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3178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9146C-7E6C-A925-CBFD-2AE2CAFE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4666-C2BE-2260-C7CB-99CF20CB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dirty="0"/>
              <a:t>...one of most impactful goals of AI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…computer vision, NLP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step:</a:t>
            </a:r>
          </a:p>
          <a:p>
            <a:pPr marL="0" indent="0">
              <a:buNone/>
            </a:pPr>
            <a:r>
              <a:rPr lang="en-DE" dirty="0"/>
              <a:t>automated decision-making/control (e.g., autonomous driving)</a:t>
            </a:r>
          </a:p>
          <a:p>
            <a:pPr marL="0" indent="0">
              <a:buNone/>
            </a:pPr>
            <a:r>
              <a:rPr lang="en-GB" dirty="0"/>
              <a:t>…b</a:t>
            </a:r>
            <a:r>
              <a:rPr lang="en-DE" dirty="0"/>
              <a:t>ut also … </a:t>
            </a:r>
            <a:r>
              <a:rPr lang="en-GB" dirty="0">
                <a:hlinkClick r:id="rId2"/>
              </a:rPr>
              <a:t>n</a:t>
            </a:r>
            <a:r>
              <a:rPr lang="en-DE" dirty="0">
                <a:hlinkClick r:id="rId2"/>
              </a:rPr>
              <a:t>uclear fusion plasma stabilization</a:t>
            </a:r>
            <a:endParaRPr lang="en-DE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…control, robotics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4FBD-9000-6530-84E6-0B66664A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26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DEDA-AB76-774F-BC78-9FAC709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Optional Elements of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759B-188B-A6C8-FB1F-E82713ECC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800" b="1" dirty="0"/>
              <a:t>m</a:t>
            </a:r>
            <a:r>
              <a:rPr lang="en-DE" sz="2800" b="1" dirty="0"/>
              <a:t>odel of environment</a:t>
            </a:r>
            <a:r>
              <a:rPr lang="en-DE" sz="2800" dirty="0"/>
              <a:t>: </a:t>
            </a:r>
            <a:r>
              <a:rPr lang="en-GB" dirty="0"/>
              <a:t>(model-free) trial-and-error or planning</a:t>
            </a:r>
            <a:endParaRPr lang="en-DE" sz="28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v</a:t>
            </a:r>
            <a:r>
              <a:rPr lang="en-DE" sz="2800" b="1" dirty="0"/>
              <a:t>alue functions for states or actions</a:t>
            </a:r>
            <a:r>
              <a:rPr lang="en-DE" sz="2800" dirty="0"/>
              <a:t>: improve efficiency of search in vast action policy space (alternative: direct policy search)</a:t>
            </a:r>
          </a:p>
        </p:txBody>
      </p:sp>
      <p:pic>
        <p:nvPicPr>
          <p:cNvPr id="4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B7EE660-EA8E-7DCA-7B32-53F5CFA8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1636" y="2298590"/>
            <a:ext cx="3488728" cy="2708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F20F-191C-79ED-062D-71B8156F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763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12A7-8CC3-1B17-2EC8-BCE950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Markov Decision Process (MDP)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01E6-E4CA-9628-FD2B-1086F8629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c</a:t>
            </a:r>
            <a:r>
              <a:rPr lang="en-DE" dirty="0"/>
              <a:t>urrent state includes all information about past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transition probabilities between states describe dynamics of given MDP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action policy: mapping from states to probabilities for selection of different actions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15900-4F95-99EA-6581-98C2619E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2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Abstraction: States and Rewards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2D9BB-C0D7-9AEE-BB75-E5A194324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800" dirty="0"/>
              <a:t>transition probabilities (model of environment):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800" dirty="0"/>
          </a:p>
          <a:p>
            <a:pPr marL="0" indent="0">
              <a:buNone/>
            </a:pPr>
            <a:endParaRPr lang="en-DE" sz="2800" dirty="0"/>
          </a:p>
          <a:p>
            <a:pPr marL="0" indent="0">
              <a:buNone/>
            </a:pPr>
            <a:endParaRPr lang="en-DE" sz="2800" dirty="0"/>
          </a:p>
          <a:p>
            <a:pPr marL="0" indent="0">
              <a:buNone/>
            </a:pPr>
            <a:endParaRPr lang="en-DE" sz="2800" dirty="0"/>
          </a:p>
          <a:p>
            <a:pPr marL="0" indent="0">
              <a:buNone/>
            </a:pPr>
            <a:endParaRPr lang="en-DE" sz="2800" dirty="0"/>
          </a:p>
          <a:p>
            <a:pPr marL="0" indent="0">
              <a:buNone/>
            </a:pPr>
            <a:r>
              <a:rPr lang="en-GB" sz="2800" dirty="0"/>
              <a:t>r</a:t>
            </a:r>
            <a:r>
              <a:rPr lang="en-DE" sz="2800" dirty="0"/>
              <a:t>eward hypothesis: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/>
              <a:t>reward as scalar signal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/>
              <a:t>goal: m</a:t>
            </a:r>
            <a:r>
              <a:rPr lang="en-DE" sz="2800" dirty="0"/>
              <a:t>aximization of expected cumulative sum of received rewards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28A604-9573-0726-D1C3-FFF3C253E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52143"/>
            <a:ext cx="8306306" cy="663108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3413B43F-8BC6-12FB-ED74-AFBAB206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7145" y="2856161"/>
            <a:ext cx="4424855" cy="250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D93-7233-95E5-9E6F-D3358202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Value-Based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502F0-3618-492C-A320-57E84210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902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 and Action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state/action value:</a:t>
            </a:r>
          </a:p>
          <a:p>
            <a:pPr marL="0" indent="0">
              <a:buNone/>
            </a:pPr>
            <a:r>
              <a:rPr lang="en-GB" dirty="0"/>
              <a:t>total amount of expected future reward starting from given state or action (usually with discounting of later steps)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indicating l</a:t>
            </a:r>
            <a:r>
              <a:rPr lang="en-DE" dirty="0"/>
              <a:t>ong-term desirability of states</a:t>
            </a:r>
            <a:endParaRPr lang="en-GB" dirty="0"/>
          </a:p>
          <a:p>
            <a:pPr marL="342900" indent="-342900"/>
            <a:endParaRPr lang="en-GB" dirty="0"/>
          </a:p>
          <a:p>
            <a:pPr marL="0" indent="0">
              <a:buNone/>
            </a:pPr>
            <a:r>
              <a:rPr lang="en-GB" dirty="0"/>
              <a:t>main motivation: improve </a:t>
            </a:r>
            <a:r>
              <a:rPr lang="en-DE" dirty="0"/>
              <a:t>efficiency of search in policy space</a:t>
            </a:r>
          </a:p>
          <a:p>
            <a:pPr marL="0" indent="0">
              <a:buNone/>
            </a:pPr>
            <a:r>
              <a:rPr lang="en-DE" dirty="0"/>
              <a:t>(</a:t>
            </a:r>
            <a:r>
              <a:rPr lang="en-GB" dirty="0"/>
              <a:t>for comparison: </a:t>
            </a:r>
            <a:r>
              <a:rPr lang="en-DE" dirty="0"/>
              <a:t>evolutionary methods search directly by evaluating entire policies)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9</a:t>
            </a:fld>
            <a:endParaRPr lang="en-DE"/>
          </a:p>
        </p:txBody>
      </p:sp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C9D2A426-1CD7-0A4A-1200-50CE60E90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69" y="1780440"/>
            <a:ext cx="8373211" cy="1055546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3C57611C-2616-6BC9-7D37-8751CC976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797" y="2823531"/>
            <a:ext cx="4989551" cy="16832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2672250" y="1356676"/>
            <a:ext cx="776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return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42DEF39-E272-5956-AF35-87FD0BA29093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453268" y="1726008"/>
            <a:ext cx="607358" cy="46506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4729076" y="1415123"/>
            <a:ext cx="1411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iscount rate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90BC59-F162-DFE8-0A2B-1642003B5401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5196468" y="1784455"/>
            <a:ext cx="238603" cy="341998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02C05AE-C2E0-6C5F-86F6-DDF833568805}"/>
              </a:ext>
            </a:extLst>
          </p:cNvPr>
          <p:cNvSpPr txBox="1"/>
          <p:nvPr/>
        </p:nvSpPr>
        <p:spPr>
          <a:xfrm>
            <a:off x="223024" y="2823531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A4150D6-4E0C-EA86-50B1-25BCA87473FD}"/>
              </a:ext>
            </a:extLst>
          </p:cNvPr>
          <p:cNvCxnSpPr>
            <a:stCxn id="11" idx="0"/>
          </p:cNvCxnSpPr>
          <p:nvPr/>
        </p:nvCxnSpPr>
        <p:spPr>
          <a:xfrm flipV="1">
            <a:off x="591074" y="2453268"/>
            <a:ext cx="278721" cy="370263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8E4BCE3-0435-7B93-69AA-E2F22458853D}"/>
              </a:ext>
            </a:extLst>
          </p:cNvPr>
          <p:cNvSpPr txBox="1"/>
          <p:nvPr/>
        </p:nvSpPr>
        <p:spPr>
          <a:xfrm>
            <a:off x="7738946" y="4137494"/>
            <a:ext cx="3402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Bellman (expectation) equation: recursion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073602-63C7-7F8C-E172-5449E7F85EC9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6490010" y="4103650"/>
            <a:ext cx="1248936" cy="35701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571308" y="4877089"/>
            <a:ext cx="218563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p</a:t>
            </a:r>
            <a:r>
              <a:rPr lang="en-DE" dirty="0"/>
              <a:t>olicy: probabilitiy to take action </a:t>
            </a:r>
            <a:r>
              <a:rPr lang="en-DE" i="1" dirty="0"/>
              <a:t>a</a:t>
            </a:r>
            <a:r>
              <a:rPr lang="en-DE" dirty="0"/>
              <a:t> being in state </a:t>
            </a:r>
            <a:r>
              <a:rPr lang="en-DE" i="1" dirty="0"/>
              <a:t>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C3A741E-FC61-6148-9315-FFA279895EAD}"/>
              </a:ext>
            </a:extLst>
          </p:cNvPr>
          <p:cNvCxnSpPr>
            <a:stCxn id="15" idx="0"/>
          </p:cNvCxnSpPr>
          <p:nvPr/>
        </p:nvCxnSpPr>
        <p:spPr>
          <a:xfrm flipV="1">
            <a:off x="1664128" y="4137494"/>
            <a:ext cx="688779" cy="739595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A9A62D7-75B9-BE74-76EF-64C53C559BFB}"/>
              </a:ext>
            </a:extLst>
          </p:cNvPr>
          <p:cNvSpPr txBox="1"/>
          <p:nvPr/>
        </p:nvSpPr>
        <p:spPr>
          <a:xfrm>
            <a:off x="3486243" y="4883183"/>
            <a:ext cx="3550177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ransition probability (depending on environment) from state s to state s’ taking action a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BDE60B-685C-AD90-8393-122D03D97009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3724505" y="4137494"/>
            <a:ext cx="1536827" cy="745689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1548</Words>
  <Application>Microsoft Macintosh PowerPoint</Application>
  <PresentationFormat>Widescreen</PresentationFormat>
  <Paragraphs>250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Reinforcement Learning</vt:lpstr>
      <vt:lpstr>Sequential Decision Making</vt:lpstr>
      <vt:lpstr>Main Elements of RL</vt:lpstr>
      <vt:lpstr>Optional Elements of RL</vt:lpstr>
      <vt:lpstr>Markov Decision Process (MDP)</vt:lpstr>
      <vt:lpstr>Abstraction: States and Rewards</vt:lpstr>
      <vt:lpstr>Value-Based Methods</vt:lpstr>
      <vt:lpstr>State and Action Values</vt:lpstr>
      <vt:lpstr>State-Value Function</vt:lpstr>
      <vt:lpstr>Action-Value Function</vt:lpstr>
      <vt:lpstr>Bellman Optimality Equations</vt:lpstr>
      <vt:lpstr>Bootstrapping and Sampling</vt:lpstr>
      <vt:lpstr>Generalized Policy Iteration (Dynamic Programming)</vt:lpstr>
      <vt:lpstr>Update Rule</vt:lpstr>
      <vt:lpstr>On-Policy TD Control: SARSA</vt:lpstr>
      <vt:lpstr>Off-Policy TD Control: Q-Learning</vt:lpstr>
      <vt:lpstr>Summary: Update Characteristics</vt:lpstr>
      <vt:lpstr>Deep Reinforcement Learning</vt:lpstr>
      <vt:lpstr>Limitation of Tabular Methods</vt:lpstr>
      <vt:lpstr>Approximate Solution Methods</vt:lpstr>
      <vt:lpstr>Deep Q-Network (DQN)</vt:lpstr>
      <vt:lpstr>Side Note: …</vt:lpstr>
      <vt:lpstr>Famous Example of Deep RL: AlphaGo</vt:lpstr>
      <vt:lpstr>Side Note: Model-Predictive Control</vt:lpstr>
      <vt:lpstr>Direct Policy Search</vt:lpstr>
      <vt:lpstr>Policy Gradient Methods</vt:lpstr>
      <vt:lpstr>Actor-Critic Methods</vt:lpstr>
      <vt:lpstr>Proximal Policy Optimization (PPO)</vt:lpstr>
      <vt:lpstr>Upside-Down RL</vt:lpstr>
      <vt:lpstr>Generative Trajectory Modeling</vt:lpstr>
      <vt:lpstr>Literature</vt:lpstr>
      <vt:lpstr>Automation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Felix Wick</dc:creator>
  <cp:lastModifiedBy>Felix Wick</cp:lastModifiedBy>
  <cp:revision>29</cp:revision>
  <dcterms:created xsi:type="dcterms:W3CDTF">2022-07-18T14:54:44Z</dcterms:created>
  <dcterms:modified xsi:type="dcterms:W3CDTF">2022-11-03T15:09:02Z</dcterms:modified>
</cp:coreProperties>
</file>

<file path=docProps/thumbnail.jpeg>
</file>